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9" r:id="rId6"/>
    <p:sldId id="266" r:id="rId7"/>
    <p:sldId id="261" r:id="rId8"/>
    <p:sldId id="270" r:id="rId9"/>
    <p:sldId id="271" r:id="rId10"/>
    <p:sldId id="272" r:id="rId11"/>
    <p:sldId id="273" r:id="rId12"/>
    <p:sldId id="274" r:id="rId13"/>
    <p:sldId id="26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6" r:id="rId24"/>
    <p:sldId id="285" r:id="rId25"/>
    <p:sldId id="28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1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7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0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6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5341-0909-434C-913E-0C7D0726F73B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-19050"/>
            <a:ext cx="10315575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152400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Polaris</a:t>
            </a:r>
            <a:endParaRPr lang="en-US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782" y="3422156"/>
            <a:ext cx="7543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Other Names: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North Star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Lodestar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Navigatoria</a:t>
            </a:r>
            <a:endParaRPr lang="pt-BR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Alpha </a:t>
            </a: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Ursae Minoris</a:t>
            </a: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51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r="11072"/>
          <a:stretch/>
        </p:blipFill>
        <p:spPr bwMode="auto">
          <a:xfrm>
            <a:off x="0" y="0"/>
            <a:ext cx="3314700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2800" y="-5874"/>
            <a:ext cx="579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 smtClean="0">
                <a:solidFill>
                  <a:prstClr val="white"/>
                </a:solidFill>
              </a:rPr>
              <a:t>Polaris </a:t>
            </a:r>
            <a:r>
              <a:rPr lang="en-US" sz="7200" u="sng" dirty="0">
                <a:solidFill>
                  <a:prstClr val="white"/>
                </a:solidFill>
              </a:rPr>
              <a:t>B</a:t>
            </a:r>
            <a:endParaRPr lang="en-US" sz="7200" u="sng" dirty="0" smtClean="0">
              <a:solidFill>
                <a:prstClr val="white"/>
              </a:solidFill>
            </a:endParaRPr>
          </a:p>
          <a:p>
            <a:r>
              <a:rPr lang="en-US" sz="3600" i="1" dirty="0" smtClean="0">
                <a:solidFill>
                  <a:prstClr val="white"/>
                </a:solidFill>
              </a:rPr>
              <a:t>Main sequence, pale white</a:t>
            </a:r>
            <a:endParaRPr lang="en-US" sz="3600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2800" y="1600200"/>
            <a:ext cx="579466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Luminosity</a:t>
            </a:r>
            <a:r>
              <a:rPr lang="en-US" sz="4400" dirty="0">
                <a:solidFill>
                  <a:prstClr val="white"/>
                </a:solidFill>
              </a:rPr>
              <a:t>: 28 Suns </a:t>
            </a:r>
            <a:r>
              <a:rPr lang="en-US" sz="4400" dirty="0" smtClean="0">
                <a:solidFill>
                  <a:prstClr val="white"/>
                </a:solidFill>
              </a:rPr>
              <a:t>			visual</a:t>
            </a:r>
            <a:endParaRPr lang="en-US" sz="4400" dirty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Mass</a:t>
            </a:r>
            <a:r>
              <a:rPr lang="en-US" sz="4400" dirty="0">
                <a:solidFill>
                  <a:prstClr val="white"/>
                </a:solidFill>
              </a:rPr>
              <a:t>: 1.4 Suns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Magnitude </a:t>
            </a:r>
            <a:r>
              <a:rPr lang="en-US" sz="4400" dirty="0">
                <a:solidFill>
                  <a:prstClr val="white"/>
                </a:solidFill>
              </a:rPr>
              <a:t>: +9.1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Discovered </a:t>
            </a:r>
            <a:r>
              <a:rPr lang="en-US" sz="4400" dirty="0">
                <a:solidFill>
                  <a:prstClr val="white"/>
                </a:solidFill>
              </a:rPr>
              <a:t>by William </a:t>
            </a:r>
            <a:r>
              <a:rPr lang="en-US" sz="4400" dirty="0" smtClean="0">
                <a:solidFill>
                  <a:prstClr val="white"/>
                </a:solidFill>
              </a:rPr>
              <a:t>		Herschel </a:t>
            </a:r>
            <a:r>
              <a:rPr lang="en-US" sz="4400" dirty="0">
                <a:solidFill>
                  <a:prstClr val="white"/>
                </a:solidFill>
              </a:rPr>
              <a:t>in </a:t>
            </a:r>
            <a:r>
              <a:rPr lang="en-US" sz="4400" dirty="0" smtClean="0">
                <a:solidFill>
                  <a:prstClr val="white"/>
                </a:solidFill>
              </a:rPr>
              <a:t>				1780</a:t>
            </a:r>
            <a:r>
              <a:rPr lang="en-US" sz="4400" dirty="0">
                <a:solidFill>
                  <a:prstClr val="white"/>
                </a:solidFill>
              </a:rPr>
              <a:t>.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84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90550"/>
            <a:ext cx="9144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374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r="11072"/>
          <a:stretch/>
        </p:blipFill>
        <p:spPr bwMode="auto">
          <a:xfrm>
            <a:off x="0" y="0"/>
            <a:ext cx="3314700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2800" y="-5874"/>
            <a:ext cx="579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 smtClean="0">
                <a:solidFill>
                  <a:prstClr val="white"/>
                </a:solidFill>
              </a:rPr>
              <a:t>Polaris </a:t>
            </a:r>
            <a:r>
              <a:rPr lang="en-US" sz="7200" u="sng" dirty="0" smtClean="0">
                <a:solidFill>
                  <a:prstClr val="white"/>
                </a:solidFill>
              </a:rPr>
              <a:t>Ab</a:t>
            </a:r>
            <a:endParaRPr lang="en-US" sz="7200" u="sng" dirty="0" smtClean="0">
              <a:solidFill>
                <a:prstClr val="white"/>
              </a:solidFill>
            </a:endParaRPr>
          </a:p>
          <a:p>
            <a:r>
              <a:rPr lang="en-US" sz="3600" i="1" dirty="0" smtClean="0">
                <a:solidFill>
                  <a:prstClr val="white"/>
                </a:solidFill>
              </a:rPr>
              <a:t>Main sequence, </a:t>
            </a:r>
            <a:r>
              <a:rPr lang="en-US" sz="3600" i="1" dirty="0" smtClean="0">
                <a:solidFill>
                  <a:prstClr val="white"/>
                </a:solidFill>
              </a:rPr>
              <a:t>dwarf </a:t>
            </a:r>
            <a:r>
              <a:rPr lang="en-US" sz="3600" i="1" dirty="0" smtClean="0">
                <a:solidFill>
                  <a:prstClr val="white"/>
                </a:solidFill>
              </a:rPr>
              <a:t>white</a:t>
            </a:r>
            <a:endParaRPr lang="en-US" sz="3600" i="1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9336" y="2286000"/>
            <a:ext cx="57946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Orbits </a:t>
            </a:r>
            <a:r>
              <a:rPr lang="en-US" sz="4400" dirty="0">
                <a:solidFill>
                  <a:prstClr val="white"/>
                </a:solidFill>
              </a:rPr>
              <a:t>Polaris 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Mass</a:t>
            </a:r>
            <a:r>
              <a:rPr lang="en-US" sz="4400" dirty="0">
                <a:solidFill>
                  <a:prstClr val="white"/>
                </a:solidFill>
              </a:rPr>
              <a:t>: 1.25 Suns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49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3" t="21358" r="14019"/>
          <a:stretch/>
        </p:blipFill>
        <p:spPr bwMode="auto">
          <a:xfrm>
            <a:off x="-19051" y="0"/>
            <a:ext cx="910936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7476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 smtClean="0">
                <a:solidFill>
                  <a:schemeClr val="bg1"/>
                </a:solidFill>
              </a:rPr>
              <a:t>Polaris</a:t>
            </a:r>
            <a:r>
              <a:rPr lang="en-US" sz="7200" u="sng" dirty="0" smtClean="0">
                <a:solidFill>
                  <a:schemeClr val="bg1"/>
                </a:solidFill>
              </a:rPr>
              <a:t> A</a:t>
            </a:r>
            <a:endParaRPr lang="en-US" sz="7200" u="sng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9050" y="2743200"/>
            <a:ext cx="9109364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It </a:t>
            </a:r>
            <a:r>
              <a:rPr lang="en-US" sz="4400" dirty="0">
                <a:solidFill>
                  <a:schemeClr val="bg1"/>
                </a:solidFill>
              </a:rPr>
              <a:t>currently ranges in magnitude from +1.86 to +2.13 over a period of just under 4 days.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Hydrogen </a:t>
            </a:r>
            <a:r>
              <a:rPr lang="en-US" sz="4400" dirty="0">
                <a:solidFill>
                  <a:schemeClr val="bg1"/>
                </a:solidFill>
              </a:rPr>
              <a:t>fusion in its core has </a:t>
            </a:r>
            <a:r>
              <a:rPr lang="en-US" sz="4400" dirty="0" smtClean="0">
                <a:solidFill>
                  <a:schemeClr val="bg1"/>
                </a:solidFill>
              </a:rPr>
              <a:t>stopped. It </a:t>
            </a:r>
            <a:r>
              <a:rPr lang="en-US" sz="4400" dirty="0">
                <a:solidFill>
                  <a:schemeClr val="bg1"/>
                </a:solidFill>
              </a:rPr>
              <a:t>is now passing through a phase </a:t>
            </a:r>
            <a:r>
              <a:rPr lang="en-US" sz="4400" dirty="0" smtClean="0">
                <a:solidFill>
                  <a:schemeClr val="bg1"/>
                </a:solidFill>
              </a:rPr>
              <a:t>of pulsating instability.</a:t>
            </a: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	Polaris’ pulsations have nearly stopped.  Around 1900, the luminosity varied 8% from its average, but since then the variation has been declining.  The variation reached 1% in the mid-1990s.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91000" y="4365"/>
            <a:ext cx="48993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This is </a:t>
            </a:r>
            <a:r>
              <a:rPr lang="en-US" sz="4400" dirty="0">
                <a:solidFill>
                  <a:schemeClr val="bg1"/>
                </a:solidFill>
              </a:rPr>
              <a:t>a pulsating Cepheid star (the closest one to Earth).  </a:t>
            </a:r>
          </a:p>
        </p:txBody>
      </p:sp>
    </p:spTree>
    <p:extLst>
      <p:ext uri="{BB962C8B-B14F-4D97-AF65-F5344CB8AC3E}">
        <p14:creationId xmlns:p14="http://schemas.microsoft.com/office/powerpoint/2010/main" val="279875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3" t="21358" r="14019"/>
          <a:stretch/>
        </p:blipFill>
        <p:spPr bwMode="auto">
          <a:xfrm>
            <a:off x="-19051" y="0"/>
            <a:ext cx="910936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7476"/>
            <a:ext cx="472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 smtClean="0">
                <a:solidFill>
                  <a:schemeClr val="bg1"/>
                </a:solidFill>
              </a:rPr>
              <a:t>Polaris</a:t>
            </a:r>
            <a:r>
              <a:rPr lang="en-US" sz="7200" u="sng" dirty="0" smtClean="0">
                <a:solidFill>
                  <a:schemeClr val="bg1"/>
                </a:solidFill>
              </a:rPr>
              <a:t> A</a:t>
            </a:r>
            <a:endParaRPr lang="en-US" sz="7200" u="sng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9050" y="2743200"/>
            <a:ext cx="91093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Polaris</a:t>
            </a:r>
            <a:r>
              <a:rPr lang="en-US" sz="4400" dirty="0">
                <a:solidFill>
                  <a:schemeClr val="bg1"/>
                </a:solidFill>
              </a:rPr>
              <a:t>’ pulsations have nearly stopped.  Around 1900, the luminosity varied 8% from its average, but since then the variation has been declining.  The variation reached 1% in the mid-1990s.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91000" y="4365"/>
            <a:ext cx="48993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This is </a:t>
            </a:r>
            <a:r>
              <a:rPr lang="en-US" sz="4400" dirty="0">
                <a:solidFill>
                  <a:schemeClr val="bg1"/>
                </a:solidFill>
              </a:rPr>
              <a:t>a pulsating Cepheid </a:t>
            </a:r>
            <a:r>
              <a:rPr lang="en-US" sz="4400" dirty="0" smtClean="0">
                <a:solidFill>
                  <a:schemeClr val="bg1"/>
                </a:solidFill>
              </a:rPr>
              <a:t>star.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5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-15240"/>
            <a:ext cx="8382000" cy="6873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27475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The Pole Star</a:t>
            </a:r>
            <a:endParaRPr lang="en-US" sz="7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5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r="12089"/>
          <a:stretch/>
        </p:blipFill>
        <p:spPr bwMode="auto">
          <a:xfrm>
            <a:off x="0" y="0"/>
            <a:ext cx="3984914" cy="686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24200" y="1447800"/>
            <a:ext cx="60388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Today, Polaris is less than 42’ from the true pole and is actually moving closer to it.  It will reach a minimum of 27.5’ from true pole in the year 2101 A.D.  After that it will begin moving away from true pole.</a:t>
            </a:r>
            <a:endParaRPr lang="en-US" sz="40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9050" y="-5875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The Pole Star</a:t>
            </a:r>
            <a:endParaRPr lang="en-US" sz="7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021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68908" cy="5619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4600" y="1239162"/>
            <a:ext cx="66484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The </a:t>
            </a:r>
            <a:r>
              <a:rPr lang="en-US" sz="4000" dirty="0">
                <a:solidFill>
                  <a:prstClr val="white"/>
                </a:solidFill>
              </a:rPr>
              <a:t>change in location </a:t>
            </a:r>
            <a:r>
              <a:rPr lang="en-US" sz="4000" dirty="0" smtClean="0">
                <a:solidFill>
                  <a:prstClr val="white"/>
                </a:solidFill>
              </a:rPr>
              <a:t>relative to the North Pole is </a:t>
            </a:r>
            <a:r>
              <a:rPr lang="en-US" sz="4000" dirty="0">
                <a:solidFill>
                  <a:prstClr val="white"/>
                </a:solidFill>
              </a:rPr>
              <a:t>due to the slow wobble in the orientation of the Earth’s axis (caused by gravitational effects of the Sun &amp; Moon).  This is called precession.  The north celestial pole traces out a 47⁰ circle in the sky every 25,800 years.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29050" y="-5875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The Pole Star</a:t>
            </a:r>
            <a:endParaRPr lang="en-US" sz="7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70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3031" r="1643" b="4480"/>
          <a:stretch/>
        </p:blipFill>
        <p:spPr bwMode="auto">
          <a:xfrm>
            <a:off x="0" y="133350"/>
            <a:ext cx="9665847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79447" y="-219165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The Pole Star</a:t>
            </a:r>
          </a:p>
        </p:txBody>
      </p:sp>
    </p:spTree>
    <p:extLst>
      <p:ext uri="{BB962C8B-B14F-4D97-AF65-F5344CB8AC3E}">
        <p14:creationId xmlns:p14="http://schemas.microsoft.com/office/powerpoint/2010/main" val="267565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2500" r="50000" b="2222"/>
          <a:stretch/>
        </p:blipFill>
        <p:spPr bwMode="auto">
          <a:xfrm>
            <a:off x="0" y="171450"/>
            <a:ext cx="4572000" cy="653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48050" y="1905000"/>
            <a:ext cx="573405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Other </a:t>
            </a:r>
            <a:r>
              <a:rPr lang="en-US" sz="4000" dirty="0">
                <a:solidFill>
                  <a:prstClr val="white"/>
                </a:solidFill>
              </a:rPr>
              <a:t>stars along this circle were the pole star in the past and will be again in the future.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Vega </a:t>
            </a:r>
            <a:r>
              <a:rPr lang="en-US" sz="4000" dirty="0">
                <a:solidFill>
                  <a:prstClr val="white"/>
                </a:solidFill>
              </a:rPr>
              <a:t>was the pole star about 12,000 years ago.</a:t>
            </a:r>
          </a:p>
          <a:p>
            <a:endParaRPr lang="en-US" sz="4000" dirty="0" smtClean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29050" y="-5875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The Pole Star</a:t>
            </a:r>
          </a:p>
        </p:txBody>
      </p:sp>
    </p:spTree>
    <p:extLst>
      <p:ext uri="{BB962C8B-B14F-4D97-AF65-F5344CB8AC3E}">
        <p14:creationId xmlns:p14="http://schemas.microsoft.com/office/powerpoint/2010/main" val="239912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676400"/>
            <a:ext cx="9258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Polaris </a:t>
            </a:r>
            <a:r>
              <a:rPr lang="en-US" sz="4400" dirty="0">
                <a:solidFill>
                  <a:schemeClr val="bg1"/>
                </a:solidFill>
              </a:rPr>
              <a:t>is a variable double star in </a:t>
            </a:r>
            <a:r>
              <a:rPr lang="en-US" sz="4400" dirty="0" err="1">
                <a:solidFill>
                  <a:schemeClr val="bg1"/>
                </a:solidFill>
              </a:rPr>
              <a:t>Ursa</a:t>
            </a:r>
            <a:r>
              <a:rPr lang="en-US" sz="4400" dirty="0">
                <a:solidFill>
                  <a:schemeClr val="bg1"/>
                </a:solidFill>
              </a:rPr>
              <a:t> Minor, but there is actually a 3rd spectroscopic companion.  It is famous for its location near the celestial pole.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8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8" t="13023" r="4651" b="15349"/>
          <a:stretch/>
        </p:blipFill>
        <p:spPr bwMode="auto">
          <a:xfrm>
            <a:off x="2590800" y="228600"/>
            <a:ext cx="6931306" cy="62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19050"/>
            <a:ext cx="5029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When </a:t>
            </a:r>
            <a:r>
              <a:rPr lang="en-US" sz="4000" dirty="0">
                <a:solidFill>
                  <a:prstClr val="white"/>
                </a:solidFill>
              </a:rPr>
              <a:t>the Pyramids were built </a:t>
            </a:r>
          </a:p>
          <a:p>
            <a:r>
              <a:rPr lang="en-US" sz="4000" dirty="0" smtClean="0">
                <a:solidFill>
                  <a:prstClr val="white"/>
                </a:solidFill>
              </a:rPr>
              <a:t>4,600 </a:t>
            </a:r>
            <a:r>
              <a:rPr lang="en-US" sz="4000" dirty="0">
                <a:solidFill>
                  <a:prstClr val="white"/>
                </a:solidFill>
              </a:rPr>
              <a:t>years ago, </a:t>
            </a:r>
            <a:endParaRPr lang="en-US" sz="4000" dirty="0" smtClean="0">
              <a:solidFill>
                <a:prstClr val="white"/>
              </a:solidFill>
            </a:endParaRPr>
          </a:p>
          <a:p>
            <a:r>
              <a:rPr lang="en-US" sz="4000" dirty="0" smtClean="0">
                <a:solidFill>
                  <a:prstClr val="white"/>
                </a:solidFill>
              </a:rPr>
              <a:t>the </a:t>
            </a:r>
            <a:r>
              <a:rPr lang="en-US" sz="4000" dirty="0">
                <a:solidFill>
                  <a:prstClr val="white"/>
                </a:solidFill>
              </a:rPr>
              <a:t>star </a:t>
            </a:r>
            <a:r>
              <a:rPr lang="en-US" sz="4000" dirty="0" err="1">
                <a:solidFill>
                  <a:prstClr val="white"/>
                </a:solidFill>
              </a:rPr>
              <a:t>Thuban</a:t>
            </a:r>
            <a:r>
              <a:rPr lang="en-US" sz="4000" dirty="0">
                <a:solidFill>
                  <a:prstClr val="white"/>
                </a:solidFill>
              </a:rPr>
              <a:t> </a:t>
            </a:r>
            <a:endParaRPr lang="en-US" sz="4000" dirty="0" smtClean="0">
              <a:solidFill>
                <a:prstClr val="white"/>
              </a:solidFill>
            </a:endParaRPr>
          </a:p>
          <a:p>
            <a:r>
              <a:rPr lang="en-US" sz="4000" dirty="0" smtClean="0">
                <a:solidFill>
                  <a:prstClr val="white"/>
                </a:solidFill>
              </a:rPr>
              <a:t>was </a:t>
            </a:r>
            <a:r>
              <a:rPr lang="en-US" sz="4000" dirty="0">
                <a:solidFill>
                  <a:prstClr val="white"/>
                </a:solidFill>
              </a:rPr>
              <a:t>the pole </a:t>
            </a:r>
            <a:r>
              <a:rPr lang="en-US" sz="4000" dirty="0" smtClean="0">
                <a:solidFill>
                  <a:prstClr val="white"/>
                </a:solidFill>
              </a:rPr>
              <a:t>star, </a:t>
            </a:r>
          </a:p>
          <a:p>
            <a:r>
              <a:rPr lang="en-US" sz="4000" dirty="0" smtClean="0">
                <a:solidFill>
                  <a:prstClr val="white"/>
                </a:solidFill>
              </a:rPr>
              <a:t>not Polaris.</a:t>
            </a:r>
            <a:endParaRPr lang="en-US" sz="4000" dirty="0">
              <a:solidFill>
                <a:prstClr val="white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5652"/>
            <a:ext cx="4419600" cy="3362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492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2500" r="50000" b="2222"/>
          <a:stretch/>
        </p:blipFill>
        <p:spPr bwMode="auto">
          <a:xfrm>
            <a:off x="0" y="171450"/>
            <a:ext cx="4572000" cy="653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29050" y="610136"/>
            <a:ext cx="52959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           At </a:t>
            </a:r>
            <a:r>
              <a:rPr lang="en-US" sz="4000" dirty="0">
                <a:solidFill>
                  <a:prstClr val="white"/>
                </a:solidFill>
              </a:rPr>
              <a:t>the time of Christopher Columbus, Polaris was 4⁰ away from the pole.  He did not need to use it for navigation because the compass had already been invented, but he did check his compass against it.</a:t>
            </a:r>
            <a:endParaRPr lang="en-US" sz="4000" dirty="0" smtClean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0950" y="-228600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The Pole Star</a:t>
            </a:r>
          </a:p>
        </p:txBody>
      </p:sp>
    </p:spTree>
    <p:extLst>
      <p:ext uri="{BB962C8B-B14F-4D97-AF65-F5344CB8AC3E}">
        <p14:creationId xmlns:p14="http://schemas.microsoft.com/office/powerpoint/2010/main" val="6573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4976" y="206121"/>
            <a:ext cx="10063776" cy="670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27475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Polaris</a:t>
            </a:r>
            <a:endParaRPr lang="en-US" sz="72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08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0876">
            <a:off x="588105" y="1986748"/>
            <a:ext cx="3111560" cy="469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71855"/>
            <a:ext cx="4495800" cy="56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610136"/>
            <a:ext cx="9124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prstClr val="white"/>
                </a:solidFill>
              </a:rPr>
              <a:t>In the 1800s, Polaris would guide escaped slaves to freedom.</a:t>
            </a:r>
            <a:endParaRPr lang="en-US" sz="4000" dirty="0" smtClean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228600"/>
            <a:ext cx="9124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The North Star</a:t>
            </a:r>
            <a:endParaRPr lang="en-US" sz="72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28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05050"/>
            <a:ext cx="9144000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780871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Polaris</a:t>
            </a:r>
            <a:endParaRPr lang="en-US" sz="720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914400" y="2305050"/>
            <a:ext cx="3124200" cy="400050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0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t="35864" r="30833" b="9972"/>
          <a:stretch/>
        </p:blipFill>
        <p:spPr bwMode="auto">
          <a:xfrm>
            <a:off x="0" y="0"/>
            <a:ext cx="9144000" cy="684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747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white"/>
                </a:solidFill>
              </a:rPr>
              <a:t>Polaris</a:t>
            </a:r>
            <a:endParaRPr lang="en-US" sz="7200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389346"/>
            <a:ext cx="910936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It </a:t>
            </a:r>
            <a:r>
              <a:rPr lang="en-US" sz="4400" dirty="0">
                <a:solidFill>
                  <a:prstClr val="white"/>
                </a:solidFill>
              </a:rPr>
              <a:t>is the 48th brightest star in the sky, but is easy to spot because there are relatively few bright stars near it.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It </a:t>
            </a:r>
            <a:r>
              <a:rPr lang="en-US" sz="4400" dirty="0">
                <a:solidFill>
                  <a:prstClr val="white"/>
                </a:solidFill>
              </a:rPr>
              <a:t>is not visible from the Southern Hemisphere.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68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6" t="35864" r="30833" b="9972"/>
          <a:stretch/>
        </p:blipFill>
        <p:spPr bwMode="auto">
          <a:xfrm>
            <a:off x="0" y="0"/>
            <a:ext cx="9144000" cy="684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2747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Polaris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676400"/>
            <a:ext cx="910936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430 light years </a:t>
            </a:r>
            <a:r>
              <a:rPr lang="en-US" sz="4400" dirty="0" smtClean="0">
                <a:solidFill>
                  <a:schemeClr val="bg1"/>
                </a:solidFill>
              </a:rPr>
              <a:t>away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Light </a:t>
            </a:r>
            <a:r>
              <a:rPr lang="en-US" sz="4400" dirty="0">
                <a:solidFill>
                  <a:schemeClr val="bg1"/>
                </a:solidFill>
              </a:rPr>
              <a:t>we’re seeing left in </a:t>
            </a:r>
            <a:r>
              <a:rPr lang="en-US" sz="4400" dirty="0" smtClean="0">
                <a:solidFill>
                  <a:schemeClr val="bg1"/>
                </a:solidFill>
              </a:rPr>
              <a:t>1587 </a:t>
            </a:r>
            <a:r>
              <a:rPr lang="en-US" sz="4400" dirty="0">
                <a:solidFill>
                  <a:schemeClr val="bg1"/>
                </a:solidFill>
              </a:rPr>
              <a:t>AD: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1580 - Sir Francis Drake completes his circumnavigation of the globe…his is the 2</a:t>
            </a:r>
            <a:r>
              <a:rPr lang="en-US" sz="2800" baseline="30000" dirty="0">
                <a:solidFill>
                  <a:schemeClr val="bg1"/>
                </a:solidFill>
              </a:rPr>
              <a:t>nd</a:t>
            </a:r>
            <a:r>
              <a:rPr lang="en-US" sz="2800" dirty="0">
                <a:solidFill>
                  <a:schemeClr val="bg1"/>
                </a:solidFill>
              </a:rPr>
              <a:t> journey to do that and the first under the same commander.</a:t>
            </a:r>
          </a:p>
          <a:p>
            <a:pPr lvl="2"/>
            <a:r>
              <a:rPr lang="en-US" sz="2800" dirty="0" smtClean="0">
                <a:solidFill>
                  <a:schemeClr val="bg1"/>
                </a:solidFill>
              </a:rPr>
              <a:t>1582 </a:t>
            </a:r>
            <a:r>
              <a:rPr lang="en-US" sz="2800" dirty="0">
                <a:solidFill>
                  <a:schemeClr val="bg1"/>
                </a:solidFill>
              </a:rPr>
              <a:t>– Shakespeare marries Anne Hathaway</a:t>
            </a: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1580s – Chocolate is introduced commercially to Europe</a:t>
            </a:r>
          </a:p>
          <a:p>
            <a:pPr lvl="2"/>
            <a:r>
              <a:rPr lang="en-US" sz="2800" dirty="0" smtClean="0">
                <a:solidFill>
                  <a:schemeClr val="bg1"/>
                </a:solidFill>
              </a:rPr>
              <a:t>1587 </a:t>
            </a:r>
            <a:r>
              <a:rPr lang="en-US" sz="2800" dirty="0">
                <a:solidFill>
                  <a:schemeClr val="bg1"/>
                </a:solidFill>
              </a:rPr>
              <a:t>– English settlers arrive at </a:t>
            </a:r>
            <a:r>
              <a:rPr lang="en-US" sz="2800" dirty="0" smtClean="0">
                <a:solidFill>
                  <a:schemeClr val="bg1"/>
                </a:solidFill>
              </a:rPr>
              <a:t>Roanoke </a:t>
            </a:r>
            <a:r>
              <a:rPr lang="en-US" sz="2800" dirty="0">
                <a:solidFill>
                  <a:schemeClr val="bg1"/>
                </a:solidFill>
              </a:rPr>
              <a:t>Island in North Carolina and re-establish the deserted colony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85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23813"/>
            <a:ext cx="550545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50" y="-23813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Polaris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6400" y="-23813"/>
            <a:ext cx="36957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Polaris </a:t>
            </a:r>
            <a:r>
              <a:rPr lang="en-US" sz="4400" dirty="0">
                <a:solidFill>
                  <a:schemeClr val="bg1"/>
                </a:solidFill>
              </a:rPr>
              <a:t>A and Polaris B are at least 2,400 AU apart.  They take at least 42,000 years to rotate around each other</a:t>
            </a:r>
            <a:r>
              <a:rPr lang="en-US" sz="4400" dirty="0" smtClean="0">
                <a:solidFill>
                  <a:schemeClr val="bg1"/>
                </a:solidFill>
              </a:rPr>
              <a:t>.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668566"/>
            <a:ext cx="9109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solidFill>
                  <a:schemeClr val="bg1"/>
                </a:solidFill>
              </a:rPr>
              <a:t>*AU stands for Astronomical Unit.  One AU is the distance from the Earth to the Sun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68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00" y="-42863"/>
            <a:ext cx="5505450" cy="688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50" y="-23813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Polaris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86250" y="-23813"/>
            <a:ext cx="489585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Polaris Ab was discovered in 1929 using spectroscopy.  Ab takes 29.6 years to orbit A, at an average distance of 18.5 AU.  A very eccentric orbit takes it between 6.7 and 27 AU. </a:t>
            </a:r>
          </a:p>
        </p:txBody>
      </p:sp>
    </p:spTree>
    <p:extLst>
      <p:ext uri="{BB962C8B-B14F-4D97-AF65-F5344CB8AC3E}">
        <p14:creationId xmlns:p14="http://schemas.microsoft.com/office/powerpoint/2010/main" val="339155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0211"/>
            <a:ext cx="6324600" cy="7132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721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r="11072"/>
          <a:stretch/>
        </p:blipFill>
        <p:spPr bwMode="auto">
          <a:xfrm>
            <a:off x="0" y="0"/>
            <a:ext cx="3314700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2800" y="-5874"/>
            <a:ext cx="579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 smtClean="0">
                <a:solidFill>
                  <a:schemeClr val="bg1"/>
                </a:solidFill>
              </a:rPr>
              <a:t>Polaris</a:t>
            </a:r>
            <a:r>
              <a:rPr lang="en-US" sz="7200" u="sng" dirty="0" smtClean="0">
                <a:solidFill>
                  <a:schemeClr val="bg1"/>
                </a:solidFill>
              </a:rPr>
              <a:t> </a:t>
            </a:r>
            <a:r>
              <a:rPr lang="en-US" sz="7200" u="sng" dirty="0" smtClean="0">
                <a:solidFill>
                  <a:schemeClr val="bg1"/>
                </a:solidFill>
              </a:rPr>
              <a:t>A</a:t>
            </a:r>
          </a:p>
          <a:p>
            <a:r>
              <a:rPr lang="en-US" sz="3600" i="1" dirty="0" smtClean="0">
                <a:solidFill>
                  <a:schemeClr val="bg1"/>
                </a:solidFill>
              </a:rPr>
              <a:t>Yellow variable supergiant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9400" y="1600200"/>
            <a:ext cx="632806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smtClean="0">
                <a:solidFill>
                  <a:schemeClr val="bg1"/>
                </a:solidFill>
              </a:rPr>
              <a:t>B-V </a:t>
            </a:r>
            <a:r>
              <a:rPr lang="pt-BR" sz="4400" dirty="0">
                <a:solidFill>
                  <a:schemeClr val="bg1"/>
                </a:solidFill>
              </a:rPr>
              <a:t>Color Index: +0.61 </a:t>
            </a:r>
            <a:r>
              <a:rPr lang="pt-BR" sz="4400" dirty="0" smtClean="0">
                <a:solidFill>
                  <a:schemeClr val="bg1"/>
                </a:solidFill>
              </a:rPr>
              <a:t>		yellow</a:t>
            </a:r>
            <a:endParaRPr lang="pt-BR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smtClean="0">
                <a:solidFill>
                  <a:schemeClr val="bg1"/>
                </a:solidFill>
              </a:rPr>
              <a:t>Luminosity</a:t>
            </a:r>
            <a:r>
              <a:rPr lang="pt-BR" sz="4400" dirty="0">
                <a:solidFill>
                  <a:schemeClr val="bg1"/>
                </a:solidFill>
              </a:rPr>
              <a:t>: 2,500 Suns </a:t>
            </a:r>
            <a:r>
              <a:rPr lang="pt-BR" sz="4400" dirty="0" smtClean="0">
                <a:solidFill>
                  <a:schemeClr val="bg1"/>
                </a:solidFill>
              </a:rPr>
              <a:t>		visual</a:t>
            </a:r>
            <a:endParaRPr lang="pt-BR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smtClean="0">
                <a:solidFill>
                  <a:schemeClr val="bg1"/>
                </a:solidFill>
              </a:rPr>
              <a:t>Temperature</a:t>
            </a:r>
            <a:r>
              <a:rPr lang="pt-BR" sz="4400" dirty="0">
                <a:solidFill>
                  <a:schemeClr val="bg1"/>
                </a:solidFill>
              </a:rPr>
              <a:t>: 10,340⁰ F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smtClean="0">
                <a:solidFill>
                  <a:schemeClr val="bg1"/>
                </a:solidFill>
              </a:rPr>
              <a:t>Diameter</a:t>
            </a:r>
            <a:r>
              <a:rPr lang="pt-BR" sz="4400" dirty="0">
                <a:solidFill>
                  <a:schemeClr val="bg1"/>
                </a:solidFill>
              </a:rPr>
              <a:t>: 45.6 Suns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smtClean="0">
                <a:solidFill>
                  <a:schemeClr val="bg1"/>
                </a:solidFill>
              </a:rPr>
              <a:t>Mass</a:t>
            </a:r>
            <a:r>
              <a:rPr lang="pt-BR" sz="4400" dirty="0">
                <a:solidFill>
                  <a:schemeClr val="bg1"/>
                </a:solidFill>
              </a:rPr>
              <a:t>: 6 Suns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9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0" r="11072"/>
          <a:stretch/>
        </p:blipFill>
        <p:spPr bwMode="auto">
          <a:xfrm>
            <a:off x="0" y="0"/>
            <a:ext cx="3314700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52800" y="-5874"/>
            <a:ext cx="579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u="sng" dirty="0" smtClean="0">
                <a:solidFill>
                  <a:schemeClr val="bg1"/>
                </a:solidFill>
              </a:rPr>
              <a:t>Polaris</a:t>
            </a:r>
            <a:r>
              <a:rPr lang="en-US" sz="7200" u="sng" dirty="0" smtClean="0">
                <a:solidFill>
                  <a:schemeClr val="bg1"/>
                </a:solidFill>
              </a:rPr>
              <a:t> </a:t>
            </a:r>
            <a:r>
              <a:rPr lang="en-US" sz="7200" u="sng" dirty="0" smtClean="0">
                <a:solidFill>
                  <a:schemeClr val="bg1"/>
                </a:solidFill>
              </a:rPr>
              <a:t>A</a:t>
            </a:r>
          </a:p>
          <a:p>
            <a:r>
              <a:rPr lang="en-US" sz="3600" i="1" dirty="0" smtClean="0">
                <a:solidFill>
                  <a:schemeClr val="bg1"/>
                </a:solidFill>
              </a:rPr>
              <a:t>Yellow variable supergiant</a:t>
            </a:r>
            <a:endParaRPr lang="en-US" sz="3600" i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15936" y="1786552"/>
            <a:ext cx="632806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smtClean="0">
                <a:solidFill>
                  <a:schemeClr val="bg1"/>
                </a:solidFill>
              </a:rPr>
              <a:t>Magnitude </a:t>
            </a:r>
            <a:r>
              <a:rPr lang="pt-BR" sz="4400" dirty="0">
                <a:solidFill>
                  <a:schemeClr val="bg1"/>
                </a:solidFill>
              </a:rPr>
              <a:t>Range: </a:t>
            </a:r>
            <a:endParaRPr lang="pt-BR" sz="4400" dirty="0" smtClean="0">
              <a:solidFill>
                <a:schemeClr val="bg1"/>
              </a:solidFill>
            </a:endParaRPr>
          </a:p>
          <a:p>
            <a:pPr lvl="1"/>
            <a:r>
              <a:rPr lang="pt-BR" sz="4400" dirty="0">
                <a:solidFill>
                  <a:schemeClr val="bg1"/>
                </a:solidFill>
              </a:rPr>
              <a:t>	</a:t>
            </a:r>
            <a:r>
              <a:rPr lang="pt-BR" sz="4400" dirty="0" smtClean="0">
                <a:solidFill>
                  <a:schemeClr val="bg1"/>
                </a:solidFill>
              </a:rPr>
              <a:t>	+</a:t>
            </a:r>
            <a:r>
              <a:rPr lang="pt-BR" sz="4400" dirty="0">
                <a:solidFill>
                  <a:schemeClr val="bg1"/>
                </a:solidFill>
              </a:rPr>
              <a:t>1.86 to +2.13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 smtClean="0">
                <a:solidFill>
                  <a:schemeClr val="bg1"/>
                </a:solidFill>
              </a:rPr>
              <a:t>Period </a:t>
            </a:r>
            <a:r>
              <a:rPr lang="pt-BR" sz="4400" dirty="0">
                <a:solidFill>
                  <a:schemeClr val="bg1"/>
                </a:solidFill>
              </a:rPr>
              <a:t>3.96 days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133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8064"/>
            <a:ext cx="9144000" cy="829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74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604</Words>
  <Application>Microsoft Office PowerPoint</Application>
  <PresentationFormat>On-screen Show (4:3)</PresentationFormat>
  <Paragraphs>75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Langdon</dc:creator>
  <cp:lastModifiedBy>Chad Langdon</cp:lastModifiedBy>
  <cp:revision>30</cp:revision>
  <dcterms:created xsi:type="dcterms:W3CDTF">2016-10-14T20:33:22Z</dcterms:created>
  <dcterms:modified xsi:type="dcterms:W3CDTF">2017-03-10T19:23:45Z</dcterms:modified>
</cp:coreProperties>
</file>